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3" r:id="rId3"/>
    <p:sldId id="292" r:id="rId4"/>
    <p:sldId id="283" r:id="rId5"/>
    <p:sldId id="277" r:id="rId6"/>
    <p:sldId id="278" r:id="rId7"/>
    <p:sldId id="261" r:id="rId8"/>
    <p:sldId id="282" r:id="rId9"/>
    <p:sldId id="284" r:id="rId10"/>
    <p:sldId id="311" r:id="rId11"/>
    <p:sldId id="299" r:id="rId12"/>
    <p:sldId id="313" r:id="rId13"/>
    <p:sldId id="301" r:id="rId14"/>
    <p:sldId id="285" r:id="rId15"/>
    <p:sldId id="286" r:id="rId16"/>
    <p:sldId id="291" r:id="rId17"/>
    <p:sldId id="298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21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270" r:id="rId35"/>
    <p:sldId id="280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1C76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FEB2-475D-4352-A745-4C369D4A3032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E548-304F-4A07-A4FA-2096046CC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F60B37-15AE-41D7-929A-03335748F3D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B29A12-1DA7-4D1D-AF45-A0A71C0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8343-96B6-43B1-BBED-7B5E890829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8343-96B6-43B1-BBED-7B5E890829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8343-96B6-43B1-BBED-7B5E890829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29A12-1DA7-4D1D-AF45-A0A71C00FF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8343-96B6-43B1-BBED-7B5E890829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8343-96B6-43B1-BBED-7B5E890829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1000" y="230188"/>
            <a:ext cx="7239000" cy="664797"/>
          </a:xfrm>
        </p:spPr>
        <p:txBody>
          <a:bodyPr/>
          <a:lstStyle>
            <a:lvl1pPr>
              <a:defRPr kumimoji="0" lang="en-US" sz="4800" b="0" i="0" u="none" strike="noStrike" kern="1200" cap="none" spc="-125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ogrid_black_desk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344529" cy="4584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GoGrid-PPT-BKG-Instant-Infrastructu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9" descr="gg-logo-v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0"/>
            <a:ext cx="3784600" cy="773113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0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57200" y="1828800"/>
            <a:ext cx="868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456113" algn="ctr"/>
                <a:tab pos="8964613" algn="r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© 2009 GoGrid / ServePath	- </a:t>
            </a:r>
            <a:fld id="{40A0094F-7BC8-4C52-A797-FDB6392ACC9E}" type="slidenum">
              <a:rPr lang="en-US" sz="1400" smtClean="0">
                <a:solidFill>
                  <a:schemeClr val="bg1"/>
                </a:solidFill>
              </a:rPr>
              <a:pPr>
                <a:tabLst>
                  <a:tab pos="0" algn="l"/>
                  <a:tab pos="4456113" algn="ctr"/>
                  <a:tab pos="8964613" algn="r"/>
                </a:tabLst>
              </a:pPr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 -	</a:t>
            </a:r>
            <a:fld id="{D5125EFD-B0BF-4120-81AC-B9D434B28B2D}" type="datetime6">
              <a:rPr lang="en-US" sz="1400" smtClean="0">
                <a:solidFill>
                  <a:schemeClr val="bg1"/>
                </a:solidFill>
              </a:rPr>
              <a:pPr>
                <a:tabLst>
                  <a:tab pos="0" algn="l"/>
                  <a:tab pos="4456113" algn="ctr"/>
                  <a:tab pos="8964613" algn="r"/>
                </a:tabLst>
              </a:pPr>
              <a:t>October 09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A6F1D"/>
          </a:solidFill>
          <a:latin typeface="Arial Bold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lancaster@gogrid.com" TargetMode="External"/><Relationship Id="rId7" Type="http://schemas.openxmlformats.org/officeDocument/2006/relationships/hyperlink" Target="http://twitter.com/GoGr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gogrid.com/" TargetMode="External"/><Relationship Id="rId5" Type="http://schemas.openxmlformats.org/officeDocument/2006/relationships/hyperlink" Target="http://www.gogrid.com/" TargetMode="External"/><Relationship Id="rId4" Type="http://schemas.openxmlformats.org/officeDocument/2006/relationships/hyperlink" Target="mailto:michael@gogri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Infrastructure Hosting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 + Dedicated + Colocated</a:t>
            </a:r>
            <a:endParaRPr lang="en-US" dirty="0"/>
          </a:p>
        </p:txBody>
      </p:sp>
      <p:pic>
        <p:nvPicPr>
          <p:cNvPr id="5" name="Picture 4" descr="v2-CLOUD-5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3817" y="3581400"/>
            <a:ext cx="3082183" cy="251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Cloud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76600" y="2057400"/>
            <a:ext cx="5715000" cy="3276600"/>
          </a:xfrm>
        </p:spPr>
        <p:txBody>
          <a:bodyPr/>
          <a:lstStyle/>
          <a:p>
            <a:r>
              <a:rPr lang="en-US" sz="2400" dirty="0" smtClean="0"/>
              <a:t>Not confined to Small Discipline of IT</a:t>
            </a:r>
          </a:p>
          <a:p>
            <a:r>
              <a:rPr lang="en-US" sz="2400" dirty="0" smtClean="0">
                <a:sym typeface="Wingdings" pitchFamily="2" charset="2"/>
              </a:rPr>
              <a:t>All aspects of Computing &amp; IT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Servers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Load Balancers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Firewalls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Networks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Storage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Software</a:t>
            </a:r>
          </a:p>
          <a:p>
            <a:endParaRPr lang="en-US" sz="2400" dirty="0"/>
          </a:p>
        </p:txBody>
      </p:sp>
      <p:pic>
        <p:nvPicPr>
          <p:cNvPr id="10" name="Picture 9" descr="Slide-2-10x-Improve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054" y="2057400"/>
            <a:ext cx="1891346" cy="2895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1428" y="5334000"/>
            <a:ext cx="5686172" cy="1035893"/>
            <a:chOff x="954360" y="5181600"/>
            <a:chExt cx="5686172" cy="1035893"/>
          </a:xfrm>
        </p:grpSpPr>
        <p:pic>
          <p:nvPicPr>
            <p:cNvPr id="11" name="Picture 10" descr="Slide-32-Cloudy-I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5181600"/>
              <a:ext cx="1188811" cy="10358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54360" y="5257800"/>
              <a:ext cx="56861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Do        Smarter!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30,000,000 servers are not in the cloud.  Yet.</a:t>
            </a:r>
          </a:p>
          <a:p>
            <a:pPr lvl="1"/>
            <a:r>
              <a:rPr lang="en-US" sz="2400" dirty="0" smtClean="0"/>
              <a:t>Average server 10% utilized.  </a:t>
            </a:r>
          </a:p>
          <a:p>
            <a:pPr lvl="1"/>
            <a:r>
              <a:rPr lang="en-US" sz="2400" dirty="0" smtClean="0"/>
              <a:t>Not green.  </a:t>
            </a:r>
          </a:p>
          <a:p>
            <a:pPr lvl="1"/>
            <a:r>
              <a:rPr lang="en-US" sz="2400" dirty="0" smtClean="0"/>
              <a:t>Wastes green.</a:t>
            </a:r>
          </a:p>
          <a:p>
            <a:r>
              <a:rPr lang="en-US" sz="2800" dirty="0" smtClean="0"/>
              <a:t>CapEx to OpEx</a:t>
            </a:r>
          </a:p>
          <a:p>
            <a:r>
              <a:rPr lang="en-US" sz="2800" dirty="0" smtClean="0"/>
              <a:t>Use only what you need</a:t>
            </a:r>
          </a:p>
          <a:p>
            <a:pPr lvl="2"/>
            <a:r>
              <a:rPr lang="en-US" sz="2400" dirty="0" smtClean="0"/>
              <a:t>Turn stuff off</a:t>
            </a:r>
          </a:p>
          <a:p>
            <a:pPr lvl="2"/>
            <a:r>
              <a:rPr lang="en-US" sz="2400" dirty="0" smtClean="0"/>
              <a:t>Scale easily</a:t>
            </a:r>
          </a:p>
        </p:txBody>
      </p:sp>
      <p:pic>
        <p:nvPicPr>
          <p:cNvPr id="1026" name="Picture 2" descr="C:\IE7 temp files\Temporary Internet Files\Content.IE5\038H0AEG\MCj04418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4800600"/>
            <a:ext cx="1787525" cy="1447800"/>
          </a:xfrm>
          <a:prstGeom prst="rect">
            <a:avLst/>
          </a:prstGeom>
          <a:noFill/>
        </p:spPr>
      </p:pic>
      <p:pic>
        <p:nvPicPr>
          <p:cNvPr id="1027" name="Picture 3" descr="C:\IE7 temp files\Temporary Internet Files\Content.IE5\K9RHFAK9\MCj04418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797050" cy="143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vs. Physical Servers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057400"/>
            <a:ext cx="4114800" cy="381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332232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72000" y="461772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200400" y="461772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828800" y="461772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572000" y="205740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72000" y="3322320"/>
            <a:ext cx="1371600" cy="1249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828800" y="2057400"/>
            <a:ext cx="4114800" cy="38100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C762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ounded Rectangular Callout 45"/>
          <p:cNvSpPr/>
          <p:nvPr/>
        </p:nvSpPr>
        <p:spPr bwMode="auto">
          <a:xfrm>
            <a:off x="4648200" y="3200400"/>
            <a:ext cx="3124200" cy="990600"/>
          </a:xfrm>
          <a:prstGeom prst="wedgeRoundRectCallout">
            <a:avLst>
              <a:gd name="adj1" fmla="val -78730"/>
              <a:gd name="adj2" fmla="val -4869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Over-spending on Infrastructure!</a:t>
            </a: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3124200" y="4572000"/>
            <a:ext cx="3124200" cy="990600"/>
          </a:xfrm>
          <a:prstGeom prst="wedgeRoundRectCallout">
            <a:avLst>
              <a:gd name="adj1" fmla="val -78730"/>
              <a:gd name="adj2" fmla="val -4869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Over-spending on Infrastructure!</a:t>
            </a: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5867400" y="1981200"/>
            <a:ext cx="3124200" cy="990600"/>
          </a:xfrm>
          <a:prstGeom prst="wedgeRoundRectCallout">
            <a:avLst>
              <a:gd name="adj1" fmla="val -78730"/>
              <a:gd name="adj2" fmla="val -4869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Over-spending on Infrastructure!</a:t>
            </a: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358140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Demand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429000" y="5943600"/>
            <a:ext cx="9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Cost of Ownership </a:t>
            </a:r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4876800" cy="4114800"/>
          </a:xfrm>
        </p:spPr>
        <p:txBody>
          <a:bodyPr/>
          <a:lstStyle/>
          <a:p>
            <a:r>
              <a:rPr lang="en-US" i="1" dirty="0" smtClean="0"/>
              <a:t>Myth</a:t>
            </a:r>
            <a:r>
              <a:rPr lang="en-US" dirty="0" smtClean="0"/>
              <a:t> - “It’s more expensive in the Cloud”</a:t>
            </a:r>
          </a:p>
          <a:p>
            <a:pPr lvl="1"/>
            <a:r>
              <a:rPr lang="en-US" dirty="0" smtClean="0"/>
              <a:t>“Cheaper to buy your gear and &amp; divide by 36 months”.  AKA “The McKinsey Myth”</a:t>
            </a:r>
          </a:p>
          <a:p>
            <a:r>
              <a:rPr lang="en-US" i="1" dirty="0" smtClean="0"/>
              <a:t>Reality </a:t>
            </a:r>
            <a:r>
              <a:rPr lang="en-US" dirty="0" smtClean="0"/>
              <a:t>– Nobody can estimate their true needs 3 years out</a:t>
            </a:r>
          </a:p>
          <a:p>
            <a:pPr lvl="1"/>
            <a:r>
              <a:rPr lang="en-US" dirty="0" smtClean="0"/>
              <a:t>Cloud pricing coming down</a:t>
            </a:r>
            <a:endParaRPr lang="en-US" dirty="0"/>
          </a:p>
        </p:txBody>
      </p:sp>
      <p:pic>
        <p:nvPicPr>
          <p:cNvPr id="1028" name="Picture 4" descr="C:\IE7 temp files\Temporary Internet Files\Content.IE5\9G1LZWAX\MPj0400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496312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Clouds do for 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Helping Startups, SMBs, SMEs, Gov’t, Enterprise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IE7 temp files\Temporary Internet Files\Content.IE5\K9RHFAK9\MPj043898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124200"/>
            <a:ext cx="2517527" cy="1685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Just About Anything!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QA/Dev/Demo/Training environments</a:t>
            </a:r>
          </a:p>
          <a:p>
            <a:r>
              <a:rPr lang="en-US" dirty="0" smtClean="0"/>
              <a:t>Disaster Recovery</a:t>
            </a:r>
          </a:p>
          <a:p>
            <a:r>
              <a:rPr lang="en-US" dirty="0" smtClean="0"/>
              <a:t>Replacement for existing physical infrastructures</a:t>
            </a:r>
          </a:p>
          <a:p>
            <a:r>
              <a:rPr lang="en-US" dirty="0" smtClean="0"/>
              <a:t>Statistical Analysis &amp; Bulk Processing</a:t>
            </a:r>
          </a:p>
          <a:p>
            <a:r>
              <a:rPr lang="en-US" dirty="0" smtClean="0"/>
              <a:t>…the sky’s the limit!</a:t>
            </a:r>
          </a:p>
          <a:p>
            <a:pPr algn="ctr">
              <a:buNone/>
            </a:pPr>
            <a:endParaRPr lang="en-US" b="1" u="sng" dirty="0" smtClean="0">
              <a:solidFill>
                <a:srgbClr val="1C7627"/>
              </a:solidFill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1C7627"/>
                </a:solidFill>
              </a:rPr>
              <a:t>Why are these suitable for cloud? </a:t>
            </a:r>
            <a:r>
              <a:rPr lang="en-US" dirty="0" smtClean="0">
                <a:solidFill>
                  <a:srgbClr val="1C7627"/>
                </a:solidFill>
              </a:rPr>
              <a:t/>
            </a:r>
            <a:br>
              <a:rPr lang="en-US" dirty="0" smtClean="0">
                <a:solidFill>
                  <a:srgbClr val="1C7627"/>
                </a:solidFill>
              </a:rPr>
            </a:br>
            <a:r>
              <a:rPr lang="en-US" dirty="0" smtClean="0">
                <a:solidFill>
                  <a:srgbClr val="1C7627"/>
                </a:solidFill>
              </a:rPr>
              <a:t>You “own” your complete environment. </a:t>
            </a:r>
            <a:br>
              <a:rPr lang="en-US" dirty="0" smtClean="0">
                <a:solidFill>
                  <a:srgbClr val="1C7627"/>
                </a:solidFill>
              </a:rPr>
            </a:br>
            <a:r>
              <a:rPr lang="en-US" dirty="0" smtClean="0">
                <a:solidFill>
                  <a:srgbClr val="1C7627"/>
                </a:solidFill>
              </a:rPr>
              <a:t>Turn off at night, easy to deploy &amp; replicate</a:t>
            </a:r>
            <a:endParaRPr lang="en-US" dirty="0">
              <a:solidFill>
                <a:srgbClr val="1C762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scenarios to use Cloud Computing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Single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Cloud vs. Hybrid</a:t>
            </a:r>
          </a:p>
          <a:p>
            <a:pPr lvl="1"/>
            <a:r>
              <a:rPr lang="en-US" dirty="0" smtClean="0"/>
              <a:t>Dedicated or Colocated Back-end</a:t>
            </a:r>
          </a:p>
          <a:p>
            <a:pPr lvl="2"/>
            <a:r>
              <a:rPr lang="en-US" dirty="0" smtClean="0"/>
              <a:t>High I/O performance</a:t>
            </a:r>
          </a:p>
          <a:p>
            <a:pPr lvl="2"/>
            <a:r>
              <a:rPr lang="en-US" dirty="0" smtClean="0"/>
              <a:t>Compliance</a:t>
            </a:r>
          </a:p>
          <a:p>
            <a:pPr lvl="2"/>
            <a:r>
              <a:rPr lang="en-US" dirty="0" smtClean="0"/>
              <a:t>Managed Services</a:t>
            </a:r>
          </a:p>
          <a:p>
            <a:pPr lvl="1"/>
            <a:r>
              <a:rPr lang="en-US" dirty="0" smtClean="0"/>
              <a:t>Cloud Front-end</a:t>
            </a:r>
          </a:p>
          <a:p>
            <a:pPr lvl="2"/>
            <a:r>
              <a:rPr lang="en-US" dirty="0" smtClean="0"/>
              <a:t>Horizontal scalability</a:t>
            </a:r>
          </a:p>
          <a:p>
            <a:pPr lvl="2"/>
            <a:r>
              <a:rPr lang="en-US" dirty="0" smtClean="0"/>
              <a:t>Dynamic</a:t>
            </a:r>
          </a:p>
          <a:p>
            <a:pPr lvl="2"/>
            <a:r>
              <a:rPr lang="en-US" dirty="0" smtClean="0"/>
              <a:t>Self-Service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cloud-connect-d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81400"/>
            <a:ext cx="4114800" cy="180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Landscape &amp; differentiators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competitive landscape &amp; key differentiators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GoGrid vs. Amazon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Cloudcenters</a:t>
            </a:r>
            <a:endParaRPr lang="en-US" dirty="0" smtClean="0"/>
          </a:p>
          <a:p>
            <a:pPr lvl="1"/>
            <a:r>
              <a:rPr lang="en-US" dirty="0" smtClean="0"/>
              <a:t>GoGrid is established leader</a:t>
            </a:r>
          </a:p>
          <a:p>
            <a:pPr lvl="1"/>
            <a:r>
              <a:rPr lang="en-US" dirty="0" smtClean="0"/>
              <a:t>Datacenter model ‘in-the-sky’</a:t>
            </a:r>
          </a:p>
          <a:p>
            <a:pPr lvl="1"/>
            <a:r>
              <a:rPr lang="en-US" dirty="0" smtClean="0"/>
              <a:t>Standards-based datacenter-like infrastructure</a:t>
            </a:r>
          </a:p>
          <a:p>
            <a:pPr lvl="2"/>
            <a:r>
              <a:rPr lang="en-US" dirty="0" smtClean="0"/>
              <a:t>Real, contiguous, persistent IPs and VLANs</a:t>
            </a:r>
          </a:p>
          <a:p>
            <a:pPr lvl="2"/>
            <a:r>
              <a:rPr lang="en-US" dirty="0" smtClean="0"/>
              <a:t>Persistent data storage</a:t>
            </a:r>
          </a:p>
          <a:p>
            <a:r>
              <a:rPr lang="en-US" dirty="0" smtClean="0"/>
              <a:t>Infrastructure Web Services</a:t>
            </a:r>
          </a:p>
          <a:p>
            <a:pPr lvl="1"/>
            <a:r>
              <a:rPr lang="en-US" dirty="0" smtClean="0"/>
              <a:t>AWS is established leader</a:t>
            </a:r>
          </a:p>
          <a:p>
            <a:pPr lvl="1"/>
            <a:r>
              <a:rPr lang="en-US" dirty="0" smtClean="0"/>
              <a:t>Web service model, pick and choose services ‘a la carte’</a:t>
            </a:r>
          </a:p>
          <a:p>
            <a:pPr lvl="2"/>
            <a:r>
              <a:rPr lang="en-US" dirty="0" smtClean="0"/>
              <a:t>Great for developers</a:t>
            </a:r>
          </a:p>
          <a:p>
            <a:pPr lvl="1"/>
            <a:r>
              <a:rPr lang="en-US" dirty="0" smtClean="0"/>
              <a:t>Proprietary interfaces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Cloud Computing?</a:t>
            </a:r>
          </a:p>
          <a:p>
            <a:r>
              <a:rPr lang="en-US" dirty="0" smtClean="0"/>
              <a:t>Benefits – Cloud &amp; Hybrid Hosting</a:t>
            </a:r>
          </a:p>
          <a:p>
            <a:r>
              <a:rPr lang="en-US" dirty="0" smtClean="0"/>
              <a:t>What can Clouds do for ME?</a:t>
            </a:r>
          </a:p>
          <a:p>
            <a:r>
              <a:rPr lang="en-US" dirty="0" smtClean="0"/>
              <a:t>When to use the Cloud?</a:t>
            </a:r>
          </a:p>
          <a:p>
            <a:r>
              <a:rPr lang="en-US" dirty="0" smtClean="0"/>
              <a:t>Landscape &amp; Differentiators</a:t>
            </a:r>
          </a:p>
          <a:p>
            <a:r>
              <a:rPr lang="en-US" dirty="0" smtClean="0"/>
              <a:t>HYBRID CLOUDS</a:t>
            </a:r>
          </a:p>
        </p:txBody>
      </p:sp>
      <p:pic>
        <p:nvPicPr>
          <p:cNvPr id="2050" name="Picture 2" descr="C:\Documents and Settings\michael\Local Settings\Temporary Internet Files\Content.IE5\1ZN7BZYQ\MPj040166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3581400"/>
            <a:ext cx="331599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495800" cy="4114800"/>
          </a:xfrm>
        </p:spPr>
        <p:txBody>
          <a:bodyPr anchor="t"/>
          <a:lstStyle/>
          <a:p>
            <a:r>
              <a:rPr lang="en-US" sz="2400" i="1" dirty="0" smtClean="0"/>
              <a:t>Private Server Images!</a:t>
            </a:r>
          </a:p>
          <a:p>
            <a:r>
              <a:rPr lang="en-US" sz="2400" dirty="0" smtClean="0"/>
              <a:t>Public &amp; Private Clouds</a:t>
            </a:r>
          </a:p>
          <a:p>
            <a:r>
              <a:rPr lang="en-US" sz="2400" dirty="0" smtClean="0"/>
              <a:t>Windows &amp; Linux Servers in the Cloud</a:t>
            </a:r>
          </a:p>
          <a:p>
            <a:r>
              <a:rPr lang="en-US" sz="2400" dirty="0" smtClean="0"/>
              <a:t>Web-based Portal &amp; API</a:t>
            </a:r>
          </a:p>
          <a:p>
            <a:r>
              <a:rPr lang="en-US" sz="2400" dirty="0" smtClean="0"/>
              <a:t>FULL </a:t>
            </a:r>
            <a:r>
              <a:rPr lang="en-US" sz="2400" i="1" dirty="0" smtClean="0"/>
              <a:t>root</a:t>
            </a:r>
            <a:r>
              <a:rPr lang="en-US" sz="2400" dirty="0" smtClean="0"/>
              <a:t> or </a:t>
            </a:r>
            <a:r>
              <a:rPr lang="en-US" sz="2400" i="1" dirty="0" smtClean="0"/>
              <a:t>Admin </a:t>
            </a:r>
            <a:r>
              <a:rPr lang="en-US" sz="2400" dirty="0" smtClean="0"/>
              <a:t>access</a:t>
            </a:r>
          </a:p>
          <a:p>
            <a:r>
              <a:rPr lang="en-US" sz="2400" dirty="0" smtClean="0"/>
              <a:t>Connect via </a:t>
            </a:r>
            <a:r>
              <a:rPr lang="en-US" sz="2400" i="1" dirty="0" smtClean="0"/>
              <a:t>SSH</a:t>
            </a:r>
            <a:r>
              <a:rPr lang="en-US" sz="2400" dirty="0" smtClean="0"/>
              <a:t> or </a:t>
            </a:r>
            <a:r>
              <a:rPr lang="en-US" sz="2400" i="1" dirty="0" smtClean="0"/>
              <a:t>RDC</a:t>
            </a:r>
          </a:p>
          <a:p>
            <a:r>
              <a:rPr lang="en-US" sz="2400" dirty="0" smtClean="0"/>
              <a:t>Free f5 Load Balancing</a:t>
            </a:r>
          </a:p>
          <a:p>
            <a:endParaRPr lang="en-US" sz="24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4000500" cy="4114800"/>
          </a:xfrm>
        </p:spPr>
        <p:txBody>
          <a:bodyPr/>
          <a:lstStyle/>
          <a:p>
            <a:r>
              <a:rPr lang="en-US" sz="2400" dirty="0" smtClean="0"/>
              <a:t>Free Dedicated Public &amp; Private Networks/IP’s</a:t>
            </a:r>
          </a:p>
          <a:p>
            <a:r>
              <a:rPr lang="en-US" sz="2400" dirty="0" smtClean="0"/>
              <a:t>Free Support</a:t>
            </a:r>
          </a:p>
          <a:p>
            <a:endParaRPr lang="en-US" dirty="0"/>
          </a:p>
        </p:txBody>
      </p:sp>
      <p:pic>
        <p:nvPicPr>
          <p:cNvPr id="9" name="Picture 8" descr="GG2_full_dashbo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733800"/>
            <a:ext cx="3657600" cy="226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GoGrid v2.0!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Announced for </a:t>
            </a:r>
            <a:r>
              <a:rPr lang="en-US" dirty="0" err="1" smtClean="0"/>
              <a:t>CloudWorld</a:t>
            </a:r>
            <a:r>
              <a:rPr lang="en-US" dirty="0" smtClean="0"/>
              <a:t> 2009!</a:t>
            </a:r>
          </a:p>
          <a:p>
            <a:r>
              <a:rPr lang="en-US" dirty="0" smtClean="0"/>
              <a:t>MyGSIs = Private Server Images</a:t>
            </a:r>
          </a:p>
          <a:p>
            <a:pPr lvl="1"/>
            <a:r>
              <a:rPr lang="en-US" dirty="0" smtClean="0"/>
              <a:t>Imaging of servers</a:t>
            </a:r>
          </a:p>
          <a:p>
            <a:pPr lvl="1"/>
            <a:r>
              <a:rPr lang="en-US" dirty="0" smtClean="0"/>
              <a:t>Vertical &amp; horizontal scalability</a:t>
            </a:r>
          </a:p>
          <a:p>
            <a:pPr lvl="1"/>
            <a:r>
              <a:rPr lang="en-US" dirty="0" smtClean="0"/>
              <a:t>Cloning</a:t>
            </a:r>
          </a:p>
          <a:p>
            <a:pPr lvl="1"/>
            <a:r>
              <a:rPr lang="en-US" dirty="0" smtClean="0"/>
              <a:t>Store images cheaply on Cloud Storage</a:t>
            </a:r>
          </a:p>
          <a:p>
            <a:pPr lvl="1"/>
            <a:r>
              <a:rPr lang="en-US" dirty="0" smtClean="0"/>
              <a:t>Easy </a:t>
            </a:r>
            <a:r>
              <a:rPr lang="en-US" b="1" dirty="0" smtClean="0"/>
              <a:t>3-Step Process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Create Image Sandbox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Configure &amp; Run Prep Script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Save Image</a:t>
            </a:r>
            <a:endParaRPr lang="en-US" dirty="0"/>
          </a:p>
        </p:txBody>
      </p:sp>
      <p:pic>
        <p:nvPicPr>
          <p:cNvPr id="4" name="Picture 3" descr="GG2_add_image_step2b_after_prep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438400"/>
            <a:ext cx="904762" cy="1114286"/>
          </a:xfrm>
          <a:prstGeom prst="rect">
            <a:avLst/>
          </a:prstGeom>
        </p:spPr>
      </p:pic>
      <p:pic>
        <p:nvPicPr>
          <p:cNvPr id="7" name="Picture 6" descr="GG2_add_me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810000"/>
            <a:ext cx="2514286" cy="20285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GoGrid Portal</a:t>
            </a:r>
            <a:endParaRPr lang="en-US" dirty="0"/>
          </a:p>
        </p:txBody>
      </p:sp>
      <p:pic>
        <p:nvPicPr>
          <p:cNvPr id="5" name="Picture 4" descr="GG2_full_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400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GoGrid Portal – Add a Server</a:t>
            </a:r>
            <a:endParaRPr lang="en-US" dirty="0"/>
          </a:p>
        </p:txBody>
      </p:sp>
      <p:pic>
        <p:nvPicPr>
          <p:cNvPr id="5" name="Picture 4" descr="GG2_add_server_from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09800"/>
            <a:ext cx="5514476" cy="41062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GoGrid - MyGSIs</a:t>
            </a:r>
            <a:endParaRPr lang="en-US" dirty="0"/>
          </a:p>
        </p:txBody>
      </p:sp>
      <p:pic>
        <p:nvPicPr>
          <p:cNvPr id="6" name="Picture 5" descr="GG2_add_image_step1b_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2286001"/>
            <a:ext cx="2526140" cy="2209800"/>
          </a:xfrm>
          <a:prstGeom prst="rect">
            <a:avLst/>
          </a:prstGeom>
        </p:spPr>
      </p:pic>
      <p:pic>
        <p:nvPicPr>
          <p:cNvPr id="7" name="Picture 6" descr="GG2_add_image_step3b_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362200"/>
            <a:ext cx="3285809" cy="1618106"/>
          </a:xfrm>
          <a:prstGeom prst="rect">
            <a:avLst/>
          </a:prstGeom>
        </p:spPr>
      </p:pic>
      <p:pic>
        <p:nvPicPr>
          <p:cNvPr id="8" name="Picture 7" descr="GG2_server_images_t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724400"/>
            <a:ext cx="5715000" cy="16544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“in the Cloud”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GoGrid currently delivers Cloud Computing with:</a:t>
            </a:r>
          </a:p>
          <a:p>
            <a:pPr lvl="1"/>
            <a:r>
              <a:rPr lang="en-US" dirty="0" smtClean="0"/>
              <a:t>Real, contiguous blocks of static IP addresses</a:t>
            </a:r>
          </a:p>
          <a:p>
            <a:pPr lvl="1"/>
            <a:r>
              <a:rPr lang="en-US" dirty="0" smtClean="0"/>
              <a:t>Real VLANs (Public/Private)</a:t>
            </a:r>
          </a:p>
          <a:p>
            <a:pPr lvl="1"/>
            <a:r>
              <a:rPr lang="en-US" dirty="0" smtClean="0"/>
              <a:t>Persistent Storage</a:t>
            </a:r>
          </a:p>
          <a:p>
            <a:pPr lvl="1"/>
            <a:r>
              <a:rPr lang="en-US" dirty="0" smtClean="0"/>
              <a:t>Windows 2008 and SQL Server</a:t>
            </a:r>
          </a:p>
          <a:p>
            <a:pPr lvl="1"/>
            <a:r>
              <a:rPr lang="en-US" dirty="0" smtClean="0"/>
              <a:t>Included f5 enterprise-grade load balancing</a:t>
            </a:r>
          </a:p>
          <a:p>
            <a:r>
              <a:rPr lang="en-US" dirty="0" smtClean="0"/>
              <a:t>Support for “hybrid” cloud / dedicated </a:t>
            </a:r>
          </a:p>
          <a:p>
            <a:pPr lvl="1"/>
            <a:r>
              <a:rPr lang="en-US" dirty="0" smtClean="0"/>
              <a:t>GoGrid “Cloud Connect”</a:t>
            </a:r>
          </a:p>
          <a:p>
            <a:pPr lvl="2"/>
            <a:r>
              <a:rPr lang="en-US" dirty="0" smtClean="0"/>
              <a:t>PCI compliance with dedicated DB server</a:t>
            </a:r>
          </a:p>
          <a:p>
            <a:pPr lvl="2"/>
            <a:r>
              <a:rPr lang="en-US" dirty="0" smtClean="0"/>
              <a:t>Custom physical hardware managed or </a:t>
            </a:r>
            <a:r>
              <a:rPr lang="en-US" dirty="0" err="1" smtClean="0"/>
              <a:t>colocated</a:t>
            </a:r>
            <a:endParaRPr lang="en-US" dirty="0" smtClean="0"/>
          </a:p>
          <a:p>
            <a:r>
              <a:rPr lang="en-US" dirty="0" smtClean="0"/>
              <a:t>AJAX GUI &amp; Open API standard specification for “</a:t>
            </a:r>
            <a:r>
              <a:rPr lang="en-US" dirty="0" err="1" smtClean="0"/>
              <a:t>cloudcenters</a:t>
            </a:r>
            <a:r>
              <a:rPr lang="en-US" dirty="0" smtClean="0"/>
              <a:t>”</a:t>
            </a:r>
          </a:p>
        </p:txBody>
      </p:sp>
      <p:pic>
        <p:nvPicPr>
          <p:cNvPr id="4" name="Picture 3" descr="Flame_NoLogo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429000"/>
            <a:ext cx="2276475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+ Dedicated + Colocated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“Cloud Connect” = Hybrid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deploy Cloud Services &amp; Infrastructure</a:t>
            </a:r>
          </a:p>
          <a:p>
            <a:r>
              <a:rPr lang="en-US" dirty="0" smtClean="0"/>
              <a:t>Links Cloud with “Bare Metal”</a:t>
            </a:r>
          </a:p>
          <a:p>
            <a:endParaRPr lang="en-US" dirty="0"/>
          </a:p>
        </p:txBody>
      </p:sp>
      <p:pic>
        <p:nvPicPr>
          <p:cNvPr id="4" name="Picture 3" descr="cloud-connect-horizontal-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5600"/>
            <a:ext cx="6172200" cy="328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“Platform Continuum” </a:t>
            </a:r>
            <a:endParaRPr lang="en-US" dirty="0"/>
          </a:p>
        </p:txBody>
      </p:sp>
      <p:pic>
        <p:nvPicPr>
          <p:cNvPr id="4" name="Picture 3" descr="servepath_platform_continu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025227"/>
            <a:ext cx="7467600" cy="42993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success with Hybrid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Cloud / Physical Hardware Solutions</a:t>
            </a:r>
          </a:p>
          <a:p>
            <a:pPr lvl="1"/>
            <a:r>
              <a:rPr lang="en-US" dirty="0" smtClean="0"/>
              <a:t>Dedicated or Colocated Back-end</a:t>
            </a:r>
          </a:p>
          <a:p>
            <a:pPr lvl="2"/>
            <a:r>
              <a:rPr lang="en-US" dirty="0" smtClean="0"/>
              <a:t>High I/O performance</a:t>
            </a:r>
          </a:p>
          <a:p>
            <a:pPr lvl="2"/>
            <a:r>
              <a:rPr lang="en-US" dirty="0" smtClean="0"/>
              <a:t>Compliance</a:t>
            </a:r>
          </a:p>
          <a:p>
            <a:pPr lvl="2"/>
            <a:r>
              <a:rPr lang="en-US" dirty="0" smtClean="0"/>
              <a:t>Managed Services</a:t>
            </a:r>
          </a:p>
          <a:p>
            <a:pPr lvl="1"/>
            <a:r>
              <a:rPr lang="en-US" dirty="0" smtClean="0"/>
              <a:t>Cloud Front-end</a:t>
            </a:r>
          </a:p>
          <a:p>
            <a:pPr lvl="2"/>
            <a:r>
              <a:rPr lang="en-US" dirty="0" smtClean="0"/>
              <a:t>Horizontal scalability</a:t>
            </a:r>
          </a:p>
          <a:p>
            <a:pPr lvl="2"/>
            <a:r>
              <a:rPr lang="en-US" dirty="0" smtClean="0"/>
              <a:t>Dynamic</a:t>
            </a:r>
          </a:p>
          <a:p>
            <a:pPr lvl="2"/>
            <a:r>
              <a:rPr lang="en-US" dirty="0" smtClean="0"/>
              <a:t>Self-Service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cloud-connect-d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81400"/>
            <a:ext cx="4114800" cy="180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doing your Hosting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Self-Hosted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How do you do Cooling, Power, Security, etc?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Is it cost-effective?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Shared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Don’t you want to grow easily?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Dedicated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Can you scale?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How long to deploy?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Colocation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Premium pricing?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Clouds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Do you have full control?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Are you satisfied with features?</a:t>
            </a:r>
            <a:endParaRPr lang="en-US" sz="1800" dirty="0"/>
          </a:p>
        </p:txBody>
      </p:sp>
      <p:pic>
        <p:nvPicPr>
          <p:cNvPr id="3078" name="Picture 6" descr="C:\IE7 temp files\Temporary Internet Files\Content.IE5\9G1LZWAX\MPj043953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18560"/>
            <a:ext cx="3993419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Macys.com</a:t>
            </a:r>
            <a:r>
              <a:rPr lang="en-US" dirty="0" smtClean="0"/>
              <a:t> QA Case Study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495800"/>
          </a:xfrm>
        </p:spPr>
        <p:txBody>
          <a:bodyPr/>
          <a:lstStyle/>
          <a:p>
            <a:r>
              <a:rPr lang="en-US" dirty="0" smtClean="0"/>
              <a:t>Built by GoGrid partner Grid Dynamics</a:t>
            </a:r>
          </a:p>
          <a:p>
            <a:r>
              <a:rPr lang="en-US" dirty="0" smtClean="0"/>
              <a:t>QA infrastructure for </a:t>
            </a:r>
            <a:r>
              <a:rPr lang="en-US" dirty="0" err="1" smtClean="0"/>
              <a:t>Macys.com</a:t>
            </a:r>
            <a:r>
              <a:rPr lang="en-US" dirty="0" smtClean="0"/>
              <a:t> content updates</a:t>
            </a:r>
          </a:p>
          <a:p>
            <a:r>
              <a:rPr lang="en-US" dirty="0" smtClean="0"/>
              <a:t>Hybrid solution:</a:t>
            </a:r>
          </a:p>
          <a:p>
            <a:pPr lvl="1"/>
            <a:r>
              <a:rPr lang="en-US" dirty="0" err="1" smtClean="0"/>
              <a:t>Colocated</a:t>
            </a:r>
            <a:r>
              <a:rPr lang="en-US" dirty="0" smtClean="0"/>
              <a:t> Macy’s security hardware</a:t>
            </a:r>
          </a:p>
          <a:p>
            <a:pPr lvl="1"/>
            <a:r>
              <a:rPr lang="en-US" dirty="0" smtClean="0"/>
              <a:t>Private Internet connection back to Macys datacenter</a:t>
            </a:r>
          </a:p>
          <a:p>
            <a:pPr lvl="1"/>
            <a:r>
              <a:rPr lang="en-US" dirty="0" smtClean="0"/>
              <a:t>Private backend connection between </a:t>
            </a:r>
            <a:r>
              <a:rPr lang="en-US" dirty="0" err="1" smtClean="0"/>
              <a:t>colocated</a:t>
            </a:r>
            <a:r>
              <a:rPr lang="en-US" dirty="0" smtClean="0"/>
              <a:t> hw and GoGrid</a:t>
            </a:r>
          </a:p>
          <a:p>
            <a:pPr lvl="1"/>
            <a:r>
              <a:rPr lang="en-US" dirty="0" smtClean="0"/>
              <a:t>GoGrid Public IPs disabled for effective private cloud</a:t>
            </a:r>
          </a:p>
        </p:txBody>
      </p:sp>
      <p:pic>
        <p:nvPicPr>
          <p:cNvPr id="6" name="Picture 7" descr="Macys.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029200"/>
            <a:ext cx="330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Macys.com</a:t>
            </a:r>
            <a:r>
              <a:rPr lang="en-US" dirty="0" smtClean="0"/>
              <a:t> QA Case Study </a:t>
            </a:r>
            <a:r>
              <a:rPr lang="en-US" sz="1400" dirty="0" smtClean="0"/>
              <a:t>(continued)</a:t>
            </a:r>
            <a:endParaRPr lang="en-US" sz="1400" dirty="0"/>
          </a:p>
        </p:txBody>
      </p:sp>
      <p:pic>
        <p:nvPicPr>
          <p:cNvPr id="6" name="Picture 3" descr="Solution.Architec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905000"/>
            <a:ext cx="6807200" cy="45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Macys.com</a:t>
            </a:r>
            <a:r>
              <a:rPr lang="en-US" dirty="0" smtClean="0"/>
              <a:t> QA Case Study </a:t>
            </a:r>
            <a:r>
              <a:rPr lang="en-US" sz="1400" dirty="0" smtClean="0"/>
              <a:t>(continued)</a:t>
            </a:r>
            <a:endParaRPr lang="en-US" sz="1400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495800"/>
          </a:xfrm>
        </p:spPr>
        <p:txBody>
          <a:bodyPr/>
          <a:lstStyle/>
          <a:p>
            <a:r>
              <a:rPr lang="en-US" dirty="0" smtClean="0"/>
              <a:t>QA team can now control their environment</a:t>
            </a:r>
          </a:p>
          <a:p>
            <a:pPr lvl="1"/>
            <a:r>
              <a:rPr lang="en-US" dirty="0" smtClean="0"/>
              <a:t>Reduced testing server deployment </a:t>
            </a:r>
            <a:r>
              <a:rPr lang="en-US" i="1" dirty="0" smtClean="0"/>
              <a:t>from 1 day to 1 hour</a:t>
            </a:r>
          </a:p>
          <a:p>
            <a:pPr lvl="1"/>
            <a:r>
              <a:rPr lang="en-US" dirty="0" smtClean="0"/>
              <a:t>Eliminated QA bottlenecks due to IT resource constraints</a:t>
            </a:r>
          </a:p>
          <a:p>
            <a:r>
              <a:rPr lang="en-US" dirty="0" smtClean="0"/>
              <a:t>Huge Operational Cost Savings.</a:t>
            </a:r>
          </a:p>
          <a:p>
            <a:pPr lvl="1"/>
            <a:r>
              <a:rPr lang="en-US" dirty="0" smtClean="0"/>
              <a:t>Under mandate for no new </a:t>
            </a:r>
            <a:r>
              <a:rPr lang="en-US" dirty="0" err="1" smtClean="0"/>
              <a:t>capex</a:t>
            </a:r>
            <a:r>
              <a:rPr lang="en-US" dirty="0" smtClean="0"/>
              <a:t>, limited to 6 QA environments before the GoGrid on-demand solution was implemented</a:t>
            </a:r>
          </a:p>
          <a:p>
            <a:r>
              <a:rPr lang="en-US" dirty="0" smtClean="0"/>
              <a:t>New QA improvements now possible</a:t>
            </a:r>
          </a:p>
          <a:p>
            <a:pPr lvl="1"/>
            <a:r>
              <a:rPr lang="en-US" dirty="0" smtClean="0"/>
              <a:t>Now testing 2-3 weeks of releases instead of 1 week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Macys.com</a:t>
            </a:r>
            <a:r>
              <a:rPr lang="en-US" dirty="0" smtClean="0"/>
              <a:t> QA Case Study </a:t>
            </a:r>
            <a:r>
              <a:rPr lang="en-US" sz="1400" dirty="0" smtClean="0"/>
              <a:t>(continued)</a:t>
            </a:r>
            <a:endParaRPr lang="en-US" sz="1400" dirty="0"/>
          </a:p>
        </p:txBody>
      </p:sp>
      <p:pic>
        <p:nvPicPr>
          <p:cNvPr id="4" name="Picture 2" descr="C:\Users\Eugene\Desktop\GUI.Conce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343217" cy="443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495800"/>
          </a:xfrm>
        </p:spPr>
        <p:txBody>
          <a:bodyPr/>
          <a:lstStyle/>
          <a:p>
            <a:r>
              <a:rPr lang="en-US" dirty="0" smtClean="0"/>
              <a:t>Before:</a:t>
            </a:r>
          </a:p>
          <a:p>
            <a:pPr lvl="1"/>
            <a:r>
              <a:rPr lang="en-US" dirty="0" smtClean="0"/>
              <a:t>Limited to 6 staging environments</a:t>
            </a:r>
          </a:p>
          <a:p>
            <a:pPr lvl="1"/>
            <a:r>
              <a:rPr lang="en-US" dirty="0" smtClean="0"/>
              <a:t>Frequent content and promotional updates caused QA bottlenecks</a:t>
            </a:r>
          </a:p>
          <a:p>
            <a:r>
              <a:rPr lang="en-US" dirty="0" smtClean="0"/>
              <a:t>After:</a:t>
            </a:r>
          </a:p>
          <a:p>
            <a:pPr lvl="1"/>
            <a:r>
              <a:rPr lang="en-US" dirty="0" smtClean="0"/>
              <a:t>Self-service, on demand deployment of environments in &lt; 1 hour</a:t>
            </a:r>
          </a:p>
          <a:p>
            <a:pPr lvl="1"/>
            <a:r>
              <a:rPr lang="en-US" dirty="0" smtClean="0"/>
              <a:t>More flexibility and huge cost savings for QA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CapEx is dead!</a:t>
            </a:r>
          </a:p>
          <a:p>
            <a:r>
              <a:rPr lang="en-US" dirty="0" smtClean="0"/>
              <a:t>Demand to use the Cloud!</a:t>
            </a:r>
          </a:p>
          <a:p>
            <a:r>
              <a:rPr lang="en-US" dirty="0" smtClean="0"/>
              <a:t>Trial GoGrid for free!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$100 </a:t>
            </a:r>
            <a:r>
              <a:rPr lang="en-US" sz="4400" dirty="0" smtClean="0"/>
              <a:t>Coupon code </a:t>
            </a:r>
            <a:r>
              <a:rPr lang="en-US" sz="4400" dirty="0" smtClean="0">
                <a:sym typeface="Wingdings" pitchFamily="2" charset="2"/>
              </a:rPr>
              <a:t></a:t>
            </a:r>
            <a:r>
              <a:rPr lang="en-US" sz="4400" dirty="0" smtClean="0"/>
              <a:t> </a:t>
            </a:r>
            <a:r>
              <a:rPr lang="en-US" sz="4400" b="1" dirty="0" smtClean="0"/>
              <a:t>GGPLO</a:t>
            </a:r>
            <a:endParaRPr lang="en-US" b="1" dirty="0" smtClean="0"/>
          </a:p>
        </p:txBody>
      </p:sp>
      <p:pic>
        <p:nvPicPr>
          <p:cNvPr id="5" name="Picture 4" descr="no_hardware_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7658100" cy="1309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Paul Lancaster</a:t>
            </a:r>
          </a:p>
          <a:p>
            <a:pPr lvl="1"/>
            <a:r>
              <a:rPr lang="en-US" sz="1800" dirty="0" smtClean="0"/>
              <a:t>Channel Partner Manager of GoGrid &amp; ServePath</a:t>
            </a:r>
          </a:p>
          <a:p>
            <a:pPr lvl="1"/>
            <a:r>
              <a:rPr lang="en-US" sz="1800" dirty="0" smtClean="0"/>
              <a:t>Email: </a:t>
            </a:r>
            <a:r>
              <a:rPr lang="en-US" sz="1800" dirty="0" smtClean="0">
                <a:hlinkClick r:id="rId3"/>
              </a:rPr>
              <a:t>plancaster@gogrid.com</a:t>
            </a:r>
            <a:endParaRPr lang="en-US" sz="1800" dirty="0" smtClean="0"/>
          </a:p>
          <a:p>
            <a:pPr lvl="1"/>
            <a:r>
              <a:rPr lang="en-US" sz="1800" dirty="0" smtClean="0"/>
              <a:t>Twitter: @</a:t>
            </a:r>
            <a:r>
              <a:rPr lang="en-US" sz="1800" dirty="0" err="1" smtClean="0"/>
              <a:t>paullancaster</a:t>
            </a:r>
            <a:endParaRPr lang="en-US" sz="1800" dirty="0" smtClean="0"/>
          </a:p>
          <a:p>
            <a:r>
              <a:rPr lang="en-US" sz="2000" b="1" dirty="0" smtClean="0"/>
              <a:t>Michael Sheehan</a:t>
            </a:r>
          </a:p>
          <a:p>
            <a:pPr lvl="1"/>
            <a:r>
              <a:rPr lang="en-US" sz="1800" dirty="0" smtClean="0"/>
              <a:t>Technology Evangelist for GoGrid &amp; ServePath</a:t>
            </a:r>
          </a:p>
          <a:p>
            <a:pPr lvl="1"/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michael@gogrid.com</a:t>
            </a:r>
            <a:endParaRPr lang="en-US" sz="1800" dirty="0" smtClean="0"/>
          </a:p>
          <a:p>
            <a:pPr lvl="1"/>
            <a:r>
              <a:rPr lang="en-US" sz="1800" dirty="0" smtClean="0"/>
              <a:t>Twitter: @hightechdad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Site: </a:t>
            </a:r>
            <a:r>
              <a:rPr lang="en-US" sz="2000" dirty="0" smtClean="0">
                <a:hlinkClick r:id="rId5"/>
              </a:rPr>
              <a:t>http://www.GoGrid.com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Blog: </a:t>
            </a:r>
            <a:r>
              <a:rPr lang="en-US" sz="2000" dirty="0" smtClean="0">
                <a:hlinkClick r:id="rId6"/>
              </a:rPr>
              <a:t>http://blog.GoGrid.com</a:t>
            </a:r>
          </a:p>
          <a:p>
            <a:pPr algn="ctr">
              <a:buNone/>
            </a:pPr>
            <a:r>
              <a:rPr lang="en-US" sz="2000" dirty="0" smtClean="0"/>
              <a:t>Wiki: </a:t>
            </a:r>
            <a:r>
              <a:rPr lang="en-US" sz="2000" dirty="0" smtClean="0">
                <a:hlinkClick r:id="rId6"/>
              </a:rPr>
              <a:t>http://wiki.GoGrid.com</a:t>
            </a:r>
          </a:p>
          <a:p>
            <a:pPr algn="ctr">
              <a:buNone/>
            </a:pPr>
            <a:r>
              <a:rPr lang="en-US" sz="2000" dirty="0" smtClean="0"/>
              <a:t>Twitter: </a:t>
            </a:r>
            <a:r>
              <a:rPr lang="en-US" sz="2000" dirty="0" smtClean="0">
                <a:hlinkClick r:id="rId7"/>
              </a:rPr>
              <a:t>@GoGrid</a:t>
            </a:r>
            <a:endParaRPr lang="en-US" sz="2000" dirty="0" smtClean="0">
              <a:hlinkClick r:id="rId6"/>
            </a:endParaRPr>
          </a:p>
          <a:p>
            <a:pPr algn="ctr">
              <a:buNone/>
            </a:pPr>
            <a:endParaRPr lang="en-US" sz="105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Cloud Computing?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3400" cy="1371600"/>
          </a:xfrm>
        </p:spPr>
        <p:txBody>
          <a:bodyPr/>
          <a:lstStyle/>
          <a:p>
            <a:pPr algn="ctr">
              <a:buNone/>
            </a:pPr>
            <a:r>
              <a:rPr lang="en-US" sz="8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…On-Demand!</a:t>
            </a:r>
            <a:endParaRPr lang="en-US" sz="8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2425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Abstraction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86184">
            <a:off x="308260" y="3036152"/>
            <a:ext cx="3381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 the Internet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408256">
            <a:off x="7174513" y="2555669"/>
            <a:ext cx="14863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Shared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976344">
            <a:off x="6722269" y="3485628"/>
            <a:ext cx="2418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Self-service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196622">
            <a:off x="5583223" y="3917369"/>
            <a:ext cx="18614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Scalable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408256">
            <a:off x="3668334" y="2285933"/>
            <a:ext cx="27442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Programmatic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1408256">
            <a:off x="161851" y="3779773"/>
            <a:ext cx="43960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 only what you need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802531">
            <a:off x="3991919" y="2958994"/>
            <a:ext cx="2571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Pay as you go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Hierarchy of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SaaS</a:t>
            </a:r>
            <a:r>
              <a:rPr lang="en-US" sz="3600" dirty="0" smtClean="0"/>
              <a:t> – Software as a Service</a:t>
            </a:r>
          </a:p>
          <a:p>
            <a:r>
              <a:rPr lang="en-US" sz="3600" dirty="0" err="1" smtClean="0"/>
              <a:t>PaaS</a:t>
            </a:r>
            <a:r>
              <a:rPr lang="en-US" sz="3600" dirty="0" smtClean="0"/>
              <a:t>– Platform as a Service</a:t>
            </a:r>
          </a:p>
          <a:p>
            <a:r>
              <a:rPr lang="en-US" sz="3600" dirty="0" err="1" smtClean="0"/>
              <a:t>IaaS</a:t>
            </a:r>
            <a:r>
              <a:rPr lang="en-US" sz="3600" dirty="0" smtClean="0"/>
              <a:t> – Infrastructure as a Service </a:t>
            </a:r>
            <a:endParaRPr lang="en-US" sz="3600" dirty="0"/>
          </a:p>
        </p:txBody>
      </p:sp>
      <p:pic>
        <p:nvPicPr>
          <p:cNvPr id="8" name="Picture 7" descr="Cloud-Triangle_pl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343400"/>
            <a:ext cx="2673959" cy="19753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“Cloud Pyramid”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Cloud Services economy is a pyramid</a:t>
            </a:r>
          </a:p>
          <a:p>
            <a:r>
              <a:rPr lang="en-US" smtClean="0"/>
              <a:t>Layers equate structure</a:t>
            </a:r>
          </a:p>
          <a:p>
            <a:r>
              <a:rPr lang="en-US" smtClean="0"/>
              <a:t>Building blocks: </a:t>
            </a:r>
          </a:p>
          <a:p>
            <a:pPr lvl="1"/>
            <a:r>
              <a:rPr lang="en-US" smtClean="0"/>
              <a:t>Infrastructure-as-a-Service (IaaS)</a:t>
            </a:r>
          </a:p>
          <a:p>
            <a:pPr lvl="1"/>
            <a:r>
              <a:rPr lang="en-US" smtClean="0"/>
              <a:t>Platform-as-a-Serice (PaaS)</a:t>
            </a:r>
          </a:p>
          <a:p>
            <a:pPr lvl="1"/>
            <a:r>
              <a:rPr lang="en-US" smtClean="0"/>
              <a:t>Applications (SaaS)</a:t>
            </a:r>
          </a:p>
          <a:p>
            <a:r>
              <a:rPr lang="en-US" smtClean="0"/>
              <a:t>Breadth vs. Niche </a:t>
            </a:r>
            <a:endParaRPr lang="en-US" dirty="0" smtClean="0"/>
          </a:p>
        </p:txBody>
      </p:sp>
      <p:pic>
        <p:nvPicPr>
          <p:cNvPr id="6146" name="Picture 2" descr="C:\Documents and Settings\michael\My Documents\My Dropbox\Cloud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11" y="2971800"/>
            <a:ext cx="5410199" cy="3193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oGrid Logo 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4130" y="5766816"/>
            <a:ext cx="1713470" cy="633984"/>
          </a:xfrm>
          <a:prstGeom prst="rect">
            <a:avLst/>
          </a:prstGeom>
        </p:spPr>
      </p:pic>
      <p:pic>
        <p:nvPicPr>
          <p:cNvPr id="4" name="Picture 2" descr="C:\Documents and Settings\michael\My Documents\My Dropbox\Cloud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5293715" cy="3124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"Cloud Pyramid"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Cloud Services Economy</a:t>
            </a:r>
          </a:p>
          <a:p>
            <a:r>
              <a:rPr lang="en-US" dirty="0" smtClean="0"/>
              <a:t>Building blocks: </a:t>
            </a:r>
            <a:r>
              <a:rPr lang="en-US" dirty="0" err="1" smtClean="0"/>
              <a:t>IaaS</a:t>
            </a:r>
            <a:r>
              <a:rPr lang="en-US" dirty="0" smtClean="0"/>
              <a:t> -&gt; </a:t>
            </a:r>
            <a:r>
              <a:rPr lang="en-US" dirty="0" err="1" smtClean="0"/>
              <a:t>PaaS</a:t>
            </a:r>
            <a:r>
              <a:rPr lang="en-US" dirty="0" smtClean="0"/>
              <a:t> -&gt; SaaS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029200" y="4572000"/>
            <a:ext cx="2040070" cy="646331"/>
            <a:chOff x="6934200" y="4687669"/>
            <a:chExt cx="2040070" cy="646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724400"/>
              <a:ext cx="762000" cy="5833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620000" y="4687669"/>
              <a:ext cx="13542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Google</a:t>
              </a:r>
            </a:p>
            <a:p>
              <a:r>
                <a:rPr lang="en-US" dirty="0" smtClean="0"/>
                <a:t>App Engine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5638800"/>
            <a:ext cx="1422400" cy="520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57600"/>
            <a:ext cx="1060450" cy="437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581400"/>
            <a:ext cx="2565400" cy="631088"/>
          </a:xfrm>
          <a:prstGeom prst="rect">
            <a:avLst/>
          </a:prstGeom>
        </p:spPr>
      </p:pic>
      <p:pic>
        <p:nvPicPr>
          <p:cNvPr id="18" name="Picture 17" descr="azure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4800600"/>
            <a:ext cx="1752600" cy="2317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Computing &amp; Hybrid Hosting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Grid_theme_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GoGrid_theme_1</Template>
  <TotalTime>3891</TotalTime>
  <Words>962</Words>
  <Application>Microsoft Office PowerPoint</Application>
  <PresentationFormat>On-screen Show (4:3)</PresentationFormat>
  <Paragraphs>222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GoGrid_theme_1</vt:lpstr>
      <vt:lpstr>Hybrid Infrastructure Hosting Clouds + Dedicated + Colocated</vt:lpstr>
      <vt:lpstr>Contents</vt:lpstr>
      <vt:lpstr>How are YOU doing your Hosting now?</vt:lpstr>
      <vt:lpstr>What is Cloud Computing?</vt:lpstr>
      <vt:lpstr>Cloud Computing is…</vt:lpstr>
      <vt:lpstr>Cloud Computing Hierarchy of Service</vt:lpstr>
      <vt:lpstr>The “Cloud Pyramid”</vt:lpstr>
      <vt:lpstr>The "Cloud Pyramid"</vt:lpstr>
      <vt:lpstr>Benefits</vt:lpstr>
      <vt:lpstr>Benefits of the Cloud</vt:lpstr>
      <vt:lpstr>Cloud computing economics</vt:lpstr>
      <vt:lpstr>Cloud vs. Physical Servers</vt:lpstr>
      <vt:lpstr>Cost of Ownership Myth</vt:lpstr>
      <vt:lpstr>What can Clouds do for Me?</vt:lpstr>
      <vt:lpstr>Do Just About Anything!</vt:lpstr>
      <vt:lpstr>When to use</vt:lpstr>
      <vt:lpstr>Not a Single Solution</vt:lpstr>
      <vt:lpstr>Landscape &amp; differentiators</vt:lpstr>
      <vt:lpstr>GoGrid vs. Amazon Web Services</vt:lpstr>
      <vt:lpstr>What is GoGrid?</vt:lpstr>
      <vt:lpstr>GoGrid v2.0!</vt:lpstr>
      <vt:lpstr>GoGrid Portal</vt:lpstr>
      <vt:lpstr>GoGrid Portal – Add a Server</vt:lpstr>
      <vt:lpstr>GoGrid - MyGSIs</vt:lpstr>
      <vt:lpstr>Hardware “in the Cloud”</vt:lpstr>
      <vt:lpstr>Hybrid Clouds</vt:lpstr>
      <vt:lpstr>“Cloud Connect” = Hybrid Clouds</vt:lpstr>
      <vt:lpstr>Our “Platform Continuum” </vt:lpstr>
      <vt:lpstr>Continued success with Hybrid Solutions</vt:lpstr>
      <vt:lpstr>Macys.com QA Case Study</vt:lpstr>
      <vt:lpstr>Macys.com QA Case Study (continued)</vt:lpstr>
      <vt:lpstr>Macys.com QA Case Study (continued)</vt:lpstr>
      <vt:lpstr>Macys.com QA Case Study (continued)</vt:lpstr>
      <vt:lpstr>Summary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GoGrid Unique Value Proposition</dc:title>
  <dc:creator>John Keagy</dc:creator>
  <cp:lastModifiedBy> </cp:lastModifiedBy>
  <cp:revision>132</cp:revision>
  <dcterms:created xsi:type="dcterms:W3CDTF">2009-01-16T20:51:00Z</dcterms:created>
  <dcterms:modified xsi:type="dcterms:W3CDTF">2009-10-20T17:57:01Z</dcterms:modified>
</cp:coreProperties>
</file>